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Montserrat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  <p:embeddedFont>
      <p:font typeface="Montserrat ExtraLight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C0ABA69-608F-40BD-B299-94DED2090E10}">
  <a:tblStyle styleId="{5C0ABA69-608F-40BD-B299-94DED2090E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ExtraLight-regular.fntdata"/><Relationship Id="rId20" Type="http://schemas.openxmlformats.org/officeDocument/2006/relationships/slide" Target="slides/slide14.xml"/><Relationship Id="rId42" Type="http://schemas.openxmlformats.org/officeDocument/2006/relationships/font" Target="fonts/MontserratExtraLight-italic.fntdata"/><Relationship Id="rId41" Type="http://schemas.openxmlformats.org/officeDocument/2006/relationships/font" Target="fonts/MontserratExtraLight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MontserratExtraLight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Montserrat-bold.fntdata"/><Relationship Id="rId10" Type="http://schemas.openxmlformats.org/officeDocument/2006/relationships/slide" Target="slides/slide4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7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9.xml"/><Relationship Id="rId37" Type="http://schemas.openxmlformats.org/officeDocument/2006/relationships/font" Target="fonts/Lato-bold.fntdata"/><Relationship Id="rId14" Type="http://schemas.openxmlformats.org/officeDocument/2006/relationships/slide" Target="slides/slide8.xml"/><Relationship Id="rId36" Type="http://schemas.openxmlformats.org/officeDocument/2006/relationships/font" Target="fonts/Lato-regular.fntdata"/><Relationship Id="rId17" Type="http://schemas.openxmlformats.org/officeDocument/2006/relationships/slide" Target="slides/slide11.xml"/><Relationship Id="rId39" Type="http://schemas.openxmlformats.org/officeDocument/2006/relationships/font" Target="fonts/Lato-boldItalic.fntdata"/><Relationship Id="rId16" Type="http://schemas.openxmlformats.org/officeDocument/2006/relationships/slide" Target="slides/slide10.xml"/><Relationship Id="rId38" Type="http://schemas.openxmlformats.org/officeDocument/2006/relationships/font" Target="fonts/Lato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fe6d496dd9_0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fe6d496dd9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fe6d496dd9_0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fe6d496dd9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Coding: editors will usually allow you to help style code (indentation, braces).  Usually works with many languages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IDEs have tools integrated for debugging, code analysis, GUI development. Sometimes only 1 language or platform is focused 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 vs emacs is religious debate among grey beards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fe6d496dd9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fe6d496dd9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 in uint8_t means unsigned (all positive)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Negative numbers.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high bit is 1, means it’s negative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2s complement beyond scope of this class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fe6d496dd9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fe6d496dd9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fe6d496dd9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fe6d496dd9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count can count number of lines too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 name: because less is more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fe6d496dd9_0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fe6d496dd9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fe6d496dd9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fe6d496dd9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fe6d496dd9_0_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fe6d496dd9_0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fe6d496dd9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fe6d496dd9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e6d496dd9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e6d496dd9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fe6d496dd9_0_9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fe6d496dd9_0_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fe6d496dd9_0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fe6d496dd9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do shell with nc too, uses a pipe in some versions (Ubuntu default):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mkfifo /tmp/f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 /tmp/f | /bin/sh -i | nc -l 6969 &gt; /tmp/f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5166f8cd0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5166f8cd0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5166f8cd0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5166f8cd0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5166f8cd0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5166f8cd0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5166f8cd0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5166f8cd0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5166f8cd0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5166f8cd0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fe6d496dd9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fe6d496dd9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fe6d496dd9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fe6d496dd9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fe6d496dd9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fe6d496dd9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e6d496dd9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e6d496dd9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Many different shells for Unix, I typically just use whatever the distro comes with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Unlike Windows shell which is a GUI program for entering text, Linux shell is both an interpreter (sh) and a way to access it (Terminal, SSH, serial)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Drop down shells like guake (give shell via a hotkey)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Grand prize for a hacker is to get a shell on remote system (it’s incredibly powerful)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Class will focus on Linux shell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 VmWare, CTRL+ALT+SPACE, then hit F1-F12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e6d496dd9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e6d496dd9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Filesystems on Linux don’t necessarily map to a disk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/proc and /sys are special directories that display kernel information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/tmp traditionally a RAM filesystem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/dev devices on Linux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fe6d496dd9_0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fe6d496dd9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e6d496dd9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fe6d496dd9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15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en.wikipedia.org/wiki/File:Windows1.0.pn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6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Hacking and Programming</a:t>
            </a:r>
            <a:endParaRPr/>
          </a:p>
        </p:txBody>
      </p:sp>
      <p:sp>
        <p:nvSpPr>
          <p:cNvPr id="143" name="Google Shape;143;p16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Level 0x00: The Shell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Commands</a:t>
            </a:r>
            <a:endParaRPr/>
          </a:p>
        </p:txBody>
      </p:sp>
      <p:graphicFrame>
        <p:nvGraphicFramePr>
          <p:cNvPr id="205" name="Google Shape;205;p25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{5C0ABA69-608F-40BD-B299-94DED2090E10}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Command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Explanation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touch FILE</a:t>
                      </a:r>
                      <a:endParaRPr>
                        <a:solidFill>
                          <a:srgbClr val="FF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Creates a blank file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cat FILE</a:t>
                      </a:r>
                      <a:endParaRPr>
                        <a:solidFill>
                          <a:srgbClr val="FF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Displays contents of a file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head FILE</a:t>
                      </a:r>
                      <a:endParaRPr>
                        <a:solidFill>
                          <a:srgbClr val="FF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Displays beginning of a file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tail FILE</a:t>
                      </a:r>
                      <a:endParaRPr>
                        <a:solidFill>
                          <a:srgbClr val="FF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Displays ending of a file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hexdump FILE</a:t>
                      </a:r>
                      <a:endParaRPr>
                        <a:solidFill>
                          <a:srgbClr val="FF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Displays contents of a binary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file FILE</a:t>
                      </a:r>
                      <a:endParaRPr>
                        <a:solidFill>
                          <a:srgbClr val="FF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Tells you what type of a file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Editors</a:t>
            </a:r>
            <a:endParaRPr/>
          </a:p>
        </p:txBody>
      </p:sp>
      <p:sp>
        <p:nvSpPr>
          <p:cNvPr id="211" name="Google Shape;211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GUI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Simple: write text, save to a file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Gedit, Mousepad, Notepad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Coding: automatic coloring, auto-complete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Geany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Sublime ($)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Atom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IDE: integrated development environment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Qt Creator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Visual Studio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CLion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Command Line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vi / vim, emacs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nano, pico</a:t>
            </a:r>
            <a:endParaRPr/>
          </a:p>
        </p:txBody>
      </p:sp>
      <p:pic>
        <p:nvPicPr>
          <p:cNvPr id="212" name="Google Shape;21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3300" y="1871688"/>
            <a:ext cx="2954301" cy="2336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Bits / Bytes</a:t>
            </a:r>
            <a:endParaRPr/>
          </a:p>
        </p:txBody>
      </p:sp>
      <p:sp>
        <p:nvSpPr>
          <p:cNvPr id="218" name="Google Shape;218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Bit: Either 0 or 1 (binary)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Bytes: 8 bits (uint8_t)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00000000 = 0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11111111 = 255 = 0xff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2 possible states for 8 bits = 2</a:t>
            </a:r>
            <a:r>
              <a:rPr baseline="30000" lang="en"/>
              <a:t>8</a:t>
            </a:r>
            <a:endParaRPr baseline="300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Bigger Numbers via more bits.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2</a:t>
            </a:r>
            <a:r>
              <a:rPr baseline="30000" lang="en"/>
              <a:t>16</a:t>
            </a:r>
            <a:r>
              <a:rPr lang="en"/>
              <a:t> = uint16_t = 65,536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2</a:t>
            </a:r>
            <a:r>
              <a:rPr baseline="30000" lang="en"/>
              <a:t>32</a:t>
            </a:r>
            <a:r>
              <a:rPr lang="en"/>
              <a:t> = uint32_t = 4,294,967295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Negative numbers (Signed Integers) int8_t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Highest bit is a sign bit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2’s complement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Floating Point (32-bit and 64-bit)</a:t>
            </a:r>
            <a:endParaRPr/>
          </a:p>
        </p:txBody>
      </p:sp>
      <p:pic>
        <p:nvPicPr>
          <p:cNvPr id="219" name="Google Shape;21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8475" y="1039788"/>
            <a:ext cx="2954300" cy="3063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ASCII Encoding</a:t>
            </a:r>
            <a:endParaRPr/>
          </a:p>
        </p:txBody>
      </p:sp>
      <p:sp>
        <p:nvSpPr>
          <p:cNvPr id="225" name="Google Shape;225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ASCII encoding: Mapping of number 0 - 127 to characters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1-byte for each character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1st bit of ASCII always 0 (less than 128)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Some of the 128 are non-printable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10 = newline “\n”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7 = bell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127 = delete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Other encoding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UTF-8, UTF-16, UTF-32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Emoji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5549" y="825250"/>
            <a:ext cx="2188700" cy="363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Commands</a:t>
            </a:r>
            <a:endParaRPr/>
          </a:p>
        </p:txBody>
      </p:sp>
      <p:graphicFrame>
        <p:nvGraphicFramePr>
          <p:cNvPr id="232" name="Google Shape;232;p29"/>
          <p:cNvGraphicFramePr/>
          <p:nvPr/>
        </p:nvGraphicFramePr>
        <p:xfrm>
          <a:off x="913575" y="149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{5C0ABA69-608F-40BD-B299-94DED2090E10}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Command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Explanation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strings FILE</a:t>
                      </a:r>
                      <a:endParaRPr>
                        <a:solidFill>
                          <a:srgbClr val="FF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Prints out printable strings of a binary file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sort [FILE]</a:t>
                      </a:r>
                      <a:endParaRPr>
                        <a:solidFill>
                          <a:srgbClr val="FF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Prints lines in alphabetical order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uniq [FILE]</a:t>
                      </a:r>
                      <a:endParaRPr>
                        <a:solidFill>
                          <a:srgbClr val="FF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Removes redundant lines out output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wc [FILE]</a:t>
                      </a:r>
                      <a:endParaRPr>
                        <a:solidFill>
                          <a:srgbClr val="FF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Counts number of words in a file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dos2unix / unix2dos [FILE]</a:t>
                      </a:r>
                      <a:endParaRPr>
                        <a:solidFill>
                          <a:srgbClr val="FF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Converts file line endings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more / less [FILE]</a:t>
                      </a:r>
                      <a:endParaRPr>
                        <a:solidFill>
                          <a:srgbClr val="FF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Shows output 1 page at a time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grep needle [FILEs]</a:t>
                      </a:r>
                      <a:endParaRPr>
                        <a:solidFill>
                          <a:srgbClr val="FF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Searches for a string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Standard Input / Output</a:t>
            </a:r>
            <a:endParaRPr/>
          </a:p>
        </p:txBody>
      </p:sp>
      <p:sp>
        <p:nvSpPr>
          <p:cNvPr id="238" name="Google Shape;238;p3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3 file descriptors open by CLI application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0 = stdin (standard input)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1 = stdout (standard output)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2 = stderr (standard error)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Pipes ( | ) can be used to connect output from one application to input of another application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strings somefile | grep -i password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cat logfile | sort | unique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I/O Redirection</a:t>
            </a:r>
            <a:endParaRPr/>
          </a:p>
        </p:txBody>
      </p:sp>
      <p:sp>
        <p:nvSpPr>
          <p:cNvPr id="244" name="Google Shape;244;p3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Using “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&gt; file.txt</a:t>
            </a:r>
            <a:r>
              <a:rPr lang="en"/>
              <a:t>” after a command causes output from stdout to be redirected into a file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You won’t be able to see it on screen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stderr will still be displayed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Using “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2&gt; file.txt</a:t>
            </a:r>
            <a:r>
              <a:rPr lang="en"/>
              <a:t>” after a command causes stderr to be redirected into file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Using “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&gt; file.txt 2&gt;&amp;1</a:t>
            </a:r>
            <a:r>
              <a:rPr lang="en"/>
              <a:t>” causes both to be redirected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Order matters!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tee</a:t>
            </a:r>
            <a:r>
              <a:rPr lang="en"/>
              <a:t> will write standard output to a file and also write it to the screen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Ex: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./myprogram arg1 arg2 | tee logfile.txt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&gt;&gt; will append to existing file, &gt; overwrites it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base64</a:t>
            </a:r>
            <a:endParaRPr/>
          </a:p>
        </p:txBody>
      </p:sp>
      <p:sp>
        <p:nvSpPr>
          <p:cNvPr id="250" name="Google Shape;250;p3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byte represents 0 - 255.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Printable ASCII is 32 - 127 (94 characters)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base64</a:t>
            </a:r>
            <a:r>
              <a:rPr lang="en"/>
              <a:t> uses 64 characters (6 bits)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A-Z a-z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0-9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+ /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= (padding, it’s always at the end)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You can use base64 to encode binary data into printable text (3 binary bytes -&gt; 4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base64</a:t>
            </a:r>
            <a:r>
              <a:rPr lang="en"/>
              <a:t> characters)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Email attachments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Dumping a binary file out via serial shell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Simple obfuscation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base64 -d</a:t>
            </a:r>
            <a:r>
              <a:rPr lang="en"/>
              <a:t> decodes base64 back into binary/ASCII</a:t>
            </a:r>
            <a:endParaRPr/>
          </a:p>
        </p:txBody>
      </p:sp>
      <p:pic>
        <p:nvPicPr>
          <p:cNvPr id="251" name="Google Shape;2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775" y="1442575"/>
            <a:ext cx="3561075" cy="121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Shell scripts</a:t>
            </a:r>
            <a:endParaRPr/>
          </a:p>
        </p:txBody>
      </p:sp>
      <p:sp>
        <p:nvSpPr>
          <p:cNvPr id="257" name="Google Shape;257;p3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series of commands in a text file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Linux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Can start text file with #! (shebang) and make executable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Can call interpreter directly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Windows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.bat (batch) files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Windows Power Shell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Can take arguments ($1, $2)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Number of arguments ($#)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Command Substitution (not just for scripts)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Char char="○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echo “There are `ls *.txt | wc -l` files in this directory”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Char char="○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echo “There are $(ls *.txt | wc -l) files in this directory”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Networking</a:t>
            </a:r>
            <a:endParaRPr/>
          </a:p>
        </p:txBody>
      </p:sp>
      <p:sp>
        <p:nvSpPr>
          <p:cNvPr id="263" name="Google Shape;263;p3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IP4 Address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32-bit number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4 octects 0-255, example: 192.168.1.101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Port Number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0 - 65535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Ports 0-1023 are special, require root to listen 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Secure Shell (SSH)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Usually listens on port 22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Allows remote shell access via name/pass, or name/encryption-key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Overview</a:t>
            </a:r>
            <a:endParaRPr/>
          </a:p>
        </p:txBody>
      </p:sp>
      <p:sp>
        <p:nvSpPr>
          <p:cNvPr id="149" name="Google Shape;149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Basic Programming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 (and C++)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Python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Scripting (bash)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Operating system concepts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User privileges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Networking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Memory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Software Security Concepts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Crypto / Hashing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Disassembly / Reverse Engineering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How are bugs in software turned into exploits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Netcat / Socat</a:t>
            </a:r>
            <a:endParaRPr/>
          </a:p>
        </p:txBody>
      </p:sp>
      <p:sp>
        <p:nvSpPr>
          <p:cNvPr id="269" name="Google Shape;269;p3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Utilities to listen/connect to TCP/UDP sockets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Netcat (nc): old / many implementations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socat: newer, can do encryption, files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Netcat chat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Server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Char char="■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nc -l -u 1337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Listens for UDP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Client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Char char="■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nc -u remote_ip 1337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Connects to UDP server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Create a remotely accessible shell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Char char="○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socat tcp4-listen:1337 exec:/bin/sh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Ubuntu</a:t>
            </a:r>
            <a:endParaRPr/>
          </a:p>
        </p:txBody>
      </p:sp>
      <p:sp>
        <p:nvSpPr>
          <p:cNvPr id="275" name="Google Shape;275;p3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Child / Fork of Debian Linux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Ubuntu provides: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Software </a:t>
            </a:r>
            <a:r>
              <a:rPr lang="en"/>
              <a:t>repository</a:t>
            </a:r>
            <a:r>
              <a:rPr lang="en"/>
              <a:t> with &gt; 20,000 packages (apps, libraries)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Apt package manager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Installs new packages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Updates packages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Removes packages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Ubuntu has many flavors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Which desktop manager used by default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Which applications used by default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Custom theming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Releases every 6 months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LTS every 2 years.  22.04 is current LTS</a:t>
            </a:r>
            <a:endParaRPr/>
          </a:p>
        </p:txBody>
      </p:sp>
      <p:pic>
        <p:nvPicPr>
          <p:cNvPr id="276" name="Google Shape;27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1653" y="606000"/>
            <a:ext cx="2069875" cy="393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“Vanilla” Ubuntu</a:t>
            </a:r>
            <a:endParaRPr/>
          </a:p>
        </p:txBody>
      </p:sp>
      <p:pic>
        <p:nvPicPr>
          <p:cNvPr id="282" name="Google Shape;2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125" y="1716200"/>
            <a:ext cx="4138502" cy="2327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0776" y="1716200"/>
            <a:ext cx="4138498" cy="2327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Xubuntu</a:t>
            </a:r>
            <a:endParaRPr/>
          </a:p>
        </p:txBody>
      </p:sp>
      <p:pic>
        <p:nvPicPr>
          <p:cNvPr id="289" name="Google Shape;28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800" y="1354600"/>
            <a:ext cx="4109350" cy="353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5550" y="1354600"/>
            <a:ext cx="4109350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Ubuntu MATE</a:t>
            </a:r>
            <a:endParaRPr/>
          </a:p>
        </p:txBody>
      </p:sp>
      <p:pic>
        <p:nvPicPr>
          <p:cNvPr id="296" name="Google Shape;29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000" y="1777200"/>
            <a:ext cx="4128077" cy="232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3175" y="1777200"/>
            <a:ext cx="4128077" cy="2322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Attributions</a:t>
            </a:r>
            <a:endParaRPr/>
          </a:p>
        </p:txBody>
      </p:sp>
      <p:sp>
        <p:nvSpPr>
          <p:cNvPr id="303" name="Google Shape;303;p4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 sz="1150"/>
              <a:t>Ken Thompson and Dennis Ritchie: from Wikipedia, public domain</a:t>
            </a:r>
            <a:endParaRPr sz="1150"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 sz="1150"/>
              <a:t>Linus Torvalds: Wikimedia Creative Commons Attribution-Share Alike 3.0</a:t>
            </a:r>
            <a:endParaRPr sz="1150"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 sz="1150"/>
              <a:t>Windows screenshot: </a:t>
            </a:r>
            <a:r>
              <a:rPr lang="en" sz="115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https://en.wikipedia.org/wiki/File:Windows1.0.png</a:t>
            </a:r>
            <a:endParaRPr sz="1150"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 sz="1150"/>
              <a:t>Bits/Bytes: Frank Carmody</a:t>
            </a:r>
            <a:endParaRPr sz="1150"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 sz="1150"/>
              <a:t>Debian Family Tree: Andreas Lundqvist, Donjan Rodic from wikimedia.org</a:t>
            </a:r>
            <a:endParaRPr sz="115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 sz="1150"/>
              <a:t>Unix</a:t>
            </a:r>
            <a:endParaRPr sz="1150"/>
          </a:p>
          <a:p>
            <a:pPr indent="-301625" lvl="1" marL="914400" rtl="0" algn="l">
              <a:spcBef>
                <a:spcPts val="0"/>
              </a:spcBef>
              <a:spcAft>
                <a:spcPts val="0"/>
              </a:spcAft>
              <a:buSzPts val="1150"/>
              <a:buChar char="○"/>
            </a:pPr>
            <a:r>
              <a:rPr lang="en" sz="1150"/>
              <a:t>AT&amp;T Bell Labs in 1970s by Ken Thompson, Dennis Ritchie, </a:t>
            </a:r>
            <a:br>
              <a:rPr lang="en" sz="1150"/>
            </a:br>
            <a:r>
              <a:rPr lang="en" sz="1150"/>
              <a:t>Brian Kernighan</a:t>
            </a:r>
            <a:endParaRPr sz="1150"/>
          </a:p>
          <a:p>
            <a:pPr indent="-301625" lvl="1" marL="914400" rtl="0" algn="l">
              <a:spcBef>
                <a:spcPts val="0"/>
              </a:spcBef>
              <a:spcAft>
                <a:spcPts val="0"/>
              </a:spcAft>
              <a:buSzPts val="1150"/>
              <a:buChar char="○"/>
            </a:pPr>
            <a:r>
              <a:rPr lang="en" sz="1150"/>
              <a:t>Examples include: BSD, HP-UX, Solaris, SGI Irix</a:t>
            </a:r>
            <a:endParaRPr sz="1150"/>
          </a:p>
          <a:p>
            <a:pPr indent="-301625" lvl="1" marL="914400" rtl="0" algn="l">
              <a:spcBef>
                <a:spcPts val="0"/>
              </a:spcBef>
              <a:spcAft>
                <a:spcPts val="0"/>
              </a:spcAft>
              <a:buSzPts val="1150"/>
              <a:buChar char="○"/>
            </a:pPr>
            <a:r>
              <a:rPr lang="en" sz="1150"/>
              <a:t>Multi-tasking, multi-user, programming tools included</a:t>
            </a:r>
            <a:endParaRPr sz="1150"/>
          </a:p>
          <a:p>
            <a:pPr indent="-301625" lvl="1" marL="914400" rtl="0" algn="l">
              <a:spcBef>
                <a:spcPts val="0"/>
              </a:spcBef>
              <a:spcAft>
                <a:spcPts val="0"/>
              </a:spcAft>
              <a:buSzPts val="1150"/>
              <a:buChar char="○"/>
            </a:pPr>
            <a:r>
              <a:rPr lang="en" sz="1150"/>
              <a:t>Unix philosophy: “Write programs that do one thing and do it well”</a:t>
            </a:r>
            <a:endParaRPr sz="1150"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 sz="1150"/>
              <a:t>OpenBSD / FreeBSD</a:t>
            </a:r>
            <a:endParaRPr sz="1150"/>
          </a:p>
          <a:p>
            <a:pPr indent="-301625" lvl="1" marL="914400" rtl="0" algn="l">
              <a:spcBef>
                <a:spcPts val="0"/>
              </a:spcBef>
              <a:spcAft>
                <a:spcPts val="0"/>
              </a:spcAft>
              <a:buSzPts val="1150"/>
              <a:buChar char="○"/>
            </a:pPr>
            <a:r>
              <a:rPr lang="en" sz="1150"/>
              <a:t>University of California Berkeley open sources their Unix - </a:t>
            </a:r>
            <a:br>
              <a:rPr lang="en" sz="1150"/>
            </a:br>
            <a:r>
              <a:rPr lang="en" sz="1150"/>
              <a:t>permissive license </a:t>
            </a:r>
            <a:endParaRPr sz="1150"/>
          </a:p>
          <a:p>
            <a:pPr indent="-301625" lvl="1" marL="914400" rtl="0" algn="l">
              <a:spcBef>
                <a:spcPts val="0"/>
              </a:spcBef>
              <a:spcAft>
                <a:spcPts val="0"/>
              </a:spcAft>
              <a:buSzPts val="1150"/>
              <a:buChar char="○"/>
            </a:pPr>
            <a:r>
              <a:rPr lang="en" sz="1150"/>
              <a:t>Also used by Mac OS, iOS, Playstation 3 (and newer)</a:t>
            </a:r>
            <a:endParaRPr sz="1150"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SzPts val="1150"/>
              <a:buChar char="●"/>
            </a:pPr>
            <a:r>
              <a:rPr lang="en" sz="1150"/>
              <a:t>Linux</a:t>
            </a:r>
            <a:endParaRPr sz="1150"/>
          </a:p>
          <a:p>
            <a:pPr indent="-301625" lvl="1" marL="914400" rtl="0" algn="l">
              <a:spcBef>
                <a:spcPts val="0"/>
              </a:spcBef>
              <a:spcAft>
                <a:spcPts val="0"/>
              </a:spcAft>
              <a:buSzPts val="1150"/>
              <a:buChar char="○"/>
            </a:pPr>
            <a:r>
              <a:rPr lang="en" sz="1150"/>
              <a:t>Created by Linus Torvalds, first posted to Usenet in 1991</a:t>
            </a:r>
            <a:endParaRPr sz="1150"/>
          </a:p>
          <a:p>
            <a:pPr indent="-301625" lvl="1" marL="914400" rtl="0" algn="l">
              <a:spcBef>
                <a:spcPts val="0"/>
              </a:spcBef>
              <a:spcAft>
                <a:spcPts val="0"/>
              </a:spcAft>
              <a:buSzPts val="1150"/>
              <a:buChar char="○"/>
            </a:pPr>
            <a:r>
              <a:rPr lang="en" sz="1150"/>
              <a:t>RedHat, Suse, Debian, Ubuntu, Android</a:t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Operating Systems - UNIX-like</a:t>
            </a: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2425" y="850722"/>
            <a:ext cx="2258025" cy="146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1976" y="3091500"/>
            <a:ext cx="1778925" cy="17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Operating Systems - Windows</a:t>
            </a:r>
            <a:endParaRPr/>
          </a:p>
        </p:txBody>
      </p:sp>
      <p:sp>
        <p:nvSpPr>
          <p:cNvPr id="163" name="Google Shape;163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MS-DOS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Main PC operating system in the 80s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One application at a time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8.3 filenames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Windows (DOS Application)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Multiple applications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Resizable GUIs, Networking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Windows 95/NT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Became core operating system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Long filenames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Start menu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32-bit Only</a:t>
            </a:r>
            <a:endParaRPr/>
          </a:p>
        </p:txBody>
      </p:sp>
      <p:pic>
        <p:nvPicPr>
          <p:cNvPr id="164" name="Google Shape;16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7113" y="1444813"/>
            <a:ext cx="3476625" cy="26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Windows Shell Basics</a:t>
            </a:r>
            <a:endParaRPr/>
          </a:p>
        </p:txBody>
      </p:sp>
      <p:sp>
        <p:nvSpPr>
          <p:cNvPr id="170" name="Google Shape;170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Windows Basic Shell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Press Win+R to bring up Run dialog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Type cmd to open shell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Functional, but very basic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Windows Alternative Shells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Powershell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WSL (Windows Subsystem for Linux)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WSL2</a:t>
            </a:r>
            <a:endParaRPr/>
          </a:p>
        </p:txBody>
      </p:sp>
      <p:pic>
        <p:nvPicPr>
          <p:cNvPr id="171" name="Google Shape;17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2925" y="1607630"/>
            <a:ext cx="3681525" cy="192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Linux Shell Basics</a:t>
            </a:r>
            <a:endParaRPr/>
          </a:p>
        </p:txBody>
      </p:sp>
      <p:sp>
        <p:nvSpPr>
          <p:cNvPr id="177" name="Google Shape;177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Bourne Shell (sh): Standard old-school shell for </a:t>
            </a:r>
            <a:br>
              <a:rPr lang="en"/>
            </a:br>
            <a:r>
              <a:rPr lang="en"/>
              <a:t>Linux and Unix systems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Alternative shells: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bash, dash: Very similar, more features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csh, tcsh, ksh, zsh, probably more…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Many ways to access the shell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GUI Shell Program (Terminal)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/dev/tty1</a:t>
            </a:r>
            <a:r>
              <a:rPr lang="en"/>
              <a:t> text console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CTRL+ALT+F1 (through F6 typically)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CTRL+ALT+F7 restores GUI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Serial port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Remotely via SSH (or Telnet)</a:t>
            </a:r>
            <a:endParaRPr/>
          </a:p>
        </p:txBody>
      </p:sp>
      <p:pic>
        <p:nvPicPr>
          <p:cNvPr id="178" name="Google Shape;17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7300" y="152400"/>
            <a:ext cx="2954300" cy="2116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7300" y="2421463"/>
            <a:ext cx="2954300" cy="2531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Filesystem</a:t>
            </a:r>
            <a:endParaRPr/>
          </a:p>
        </p:txBody>
      </p:sp>
      <p:sp>
        <p:nvSpPr>
          <p:cNvPr id="185" name="Google Shape;185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Filesystem is usually a directory of files on your SSD / hard disk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Windows: C: D: (drive letters)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*nix: / /mnt /media/cdrom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Each directory can have thousands of files and other directories</a:t>
            </a:r>
            <a:endParaRPr/>
          </a:p>
        </p:txBody>
      </p:sp>
      <p:graphicFrame>
        <p:nvGraphicFramePr>
          <p:cNvPr id="186" name="Google Shape;186;p22"/>
          <p:cNvGraphicFramePr/>
          <p:nvPr/>
        </p:nvGraphicFramePr>
        <p:xfrm>
          <a:off x="952500" y="3527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{5C0ABA69-608F-40BD-B299-94DED2090E10}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Command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Explanation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pwd</a:t>
                      </a:r>
                      <a:endParaRPr>
                        <a:solidFill>
                          <a:srgbClr val="FF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Present working directory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ls</a:t>
                      </a:r>
                      <a:endParaRPr>
                        <a:solidFill>
                          <a:srgbClr val="FF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List contents of a directory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Directory Commands</a:t>
            </a:r>
            <a:endParaRPr/>
          </a:p>
        </p:txBody>
      </p:sp>
      <p:graphicFrame>
        <p:nvGraphicFramePr>
          <p:cNvPr id="192" name="Google Shape;192;p23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{5C0ABA69-608F-40BD-B299-94DED2090E10}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Command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Explanation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mkdir DIRECTORY</a:t>
                      </a:r>
                      <a:endParaRPr>
                        <a:solidFill>
                          <a:srgbClr val="FF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Makes a new directory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cd DIRECTORY</a:t>
                      </a:r>
                      <a:endParaRPr>
                        <a:solidFill>
                          <a:srgbClr val="FF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Changes to a subdirectory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cd ..</a:t>
                      </a:r>
                      <a:endParaRPr>
                        <a:solidFill>
                          <a:srgbClr val="FF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Changes to the parent directory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rmdir DIRECTORY</a:t>
                      </a:r>
                      <a:endParaRPr>
                        <a:solidFill>
                          <a:srgbClr val="FF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Removes a directory (must be empty)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tree</a:t>
                      </a:r>
                      <a:endParaRPr>
                        <a:solidFill>
                          <a:srgbClr val="FFFFFF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Lists all files / subdirectories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Files</a:t>
            </a:r>
            <a:endParaRPr/>
          </a:p>
        </p:txBody>
      </p:sp>
      <p:sp>
        <p:nvSpPr>
          <p:cNvPr id="198" name="Google Shape;198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Common contents of a file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Text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Executable Programs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Databases (SQL)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Compressed Archive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Images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Word document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Compressed Archive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Text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Images</a:t>
            </a:r>
            <a:endParaRPr/>
          </a:p>
        </p:txBody>
      </p:sp>
      <p:pic>
        <p:nvPicPr>
          <p:cNvPr id="199" name="Google Shape;19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550" y="1077750"/>
            <a:ext cx="4577376" cy="325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